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1" r:id="rId5"/>
    <p:sldId id="284" r:id="rId6"/>
    <p:sldId id="278" r:id="rId7"/>
    <p:sldId id="261" r:id="rId8"/>
    <p:sldId id="293" r:id="rId9"/>
    <p:sldId id="294" r:id="rId10"/>
    <p:sldId id="266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1" autoAdjust="0"/>
    <p:restoredTop sz="94879" autoAdjust="0"/>
  </p:normalViewPr>
  <p:slideViewPr>
    <p:cSldViewPr snapToGrid="0">
      <p:cViewPr varScale="1">
        <p:scale>
          <a:sx n="148" d="100"/>
          <a:sy n="148" d="100"/>
        </p:scale>
        <p:origin x="120" y="636"/>
      </p:cViewPr>
      <p:guideLst/>
    </p:cSldViewPr>
  </p:slideViewPr>
  <p:outlineViewPr>
    <p:cViewPr>
      <p:scale>
        <a:sx n="33" d="100"/>
        <a:sy n="33" d="100"/>
      </p:scale>
      <p:origin x="0" y="-40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FE048-FAD0-D943-9A17-3C4CB763318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47812-3409-784D-BAE7-ABE53735D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3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23A35-1FA6-84F9-C9C9-8EFD760A5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CDB01-A300-500A-E9FF-5021D5B21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90371-6E13-9BA6-3274-E7DFC0AA8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D689E-823E-FB48-22C9-BEE63C553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9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0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39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03037-CEB8-E372-CD12-DB2976739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140617-7E22-A880-A60D-48B792FE8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EC51A-02EA-7E11-5B58-5A1C15CCB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2D6C4-4118-1C8F-51FF-A50AC74FDE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37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0A748-D698-993C-BC62-C28270B57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03E8C-6329-8280-5607-0BF892716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5063C6-3427-7C55-BC4C-360797835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6209-3B59-6962-FC87-6082C5C003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23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87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A7F58C7-D277-8F14-F024-4B41D20D05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563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524C1E0-92FE-D7D2-83A7-46D29A83887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8200" y="1790329"/>
            <a:ext cx="5134335" cy="41130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7E0367-8E38-8905-DC9A-D0C376A591A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19464" y="1790329"/>
            <a:ext cx="5134335" cy="41130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D847DE-29F2-8ABB-1718-34BED4F37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13186" y="2107800"/>
            <a:ext cx="10965628" cy="39201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6EE6F3F-63EB-5C0E-2307-3B7CBBA1C3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437" y="400485"/>
            <a:ext cx="9467127" cy="2527911"/>
          </a:xfrm>
        </p:spPr>
        <p:txBody>
          <a:bodyPr anchor="b">
            <a:noAutofit/>
          </a:bodyPr>
          <a:lstStyle>
            <a:lvl1pPr algn="ctr"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2DA517-30B0-BC62-0422-F995FB918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75" y="3738622"/>
            <a:ext cx="9467850" cy="2527911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2816" y="457200"/>
            <a:ext cx="4837176" cy="1993392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8CBAD6-FC79-B2BB-0B67-26429A6D4C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882" y="0"/>
            <a:ext cx="6115050" cy="6858000"/>
          </a:xfrm>
          <a:prstGeom prst="parallelogram">
            <a:avLst/>
          </a:prstGeom>
          <a:ln>
            <a:noFill/>
          </a:ln>
        </p:spPr>
        <p:txBody>
          <a:bodyPr tIns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2818" y="2752344"/>
            <a:ext cx="4837174" cy="3136392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796A3-781D-5244-DAB8-2D6EE0AC3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62817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0" y="762000"/>
            <a:ext cx="5066250" cy="2900680"/>
          </a:xfrm>
        </p:spPr>
        <p:txBody>
          <a:bodyPr anchor="b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836803-D9E6-3DF1-3B90-1E7E677CC7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6086167" y="-22225"/>
            <a:ext cx="6080760" cy="6902450"/>
          </a:xfrm>
          <a:prstGeom prst="parallelogram">
            <a:avLst/>
          </a:prstGeom>
          <a:ln>
            <a:noFill/>
          </a:ln>
        </p:spPr>
        <p:txBody>
          <a:bodyPr lIns="0" tIns="0">
            <a:normAutofit/>
          </a:bodyPr>
          <a:lstStyle>
            <a:lvl1pPr marL="0" indent="0" algn="l">
              <a:buNone/>
              <a:defRPr sz="2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7600" y="4145280"/>
            <a:ext cx="5066250" cy="6908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200000" scaled="0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2425" y="466344"/>
            <a:ext cx="6241651" cy="1710354"/>
          </a:xfrm>
        </p:spPr>
        <p:txBody>
          <a:bodyPr bIns="0" anchor="ctr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1A5385-FB23-93A8-2B8F-9887244244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7838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42426" y="2286000"/>
            <a:ext cx="6241650" cy="347472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1pPr>
            <a:lvl2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2pPr>
            <a:lvl3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3pPr>
            <a:lvl4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4pPr>
            <a:lvl5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E25A87-9155-9E07-878F-CEC0B137C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91586" y="6303963"/>
            <a:ext cx="4287186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43000"/>
            <a:ext cx="9144000" cy="2286000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35198"/>
            <a:ext cx="9144000" cy="683219"/>
          </a:xfrm>
          <a:gradFill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577E27-B60E-C6DD-BAAF-5CCC3D59E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964CA031-27E0-D0AA-1451-A904CCF234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024781"/>
            <a:ext cx="5212079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81FE0D7D-86B7-CCD2-A7A1-70E95846B5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59795" y="2024780"/>
            <a:ext cx="4894006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2DE411-9D7C-15AE-0B59-F26B2BF8C52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24781"/>
            <a:ext cx="2878394" cy="4137189"/>
          </a:xfrm>
        </p:spPr>
        <p:txBody>
          <a:bodyPr>
            <a:normAutofit/>
          </a:bodyPr>
          <a:lstStyle>
            <a:lvl1pPr marL="3429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eriod"/>
              <a:defRPr sz="1800">
                <a:latin typeface="+mn-lt"/>
              </a:defRPr>
            </a:lvl1pPr>
            <a:lvl2pPr marL="8001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lphaLcPeriod"/>
              <a:defRPr sz="1800">
                <a:latin typeface="+mn-lt"/>
              </a:defRPr>
            </a:lvl2pPr>
            <a:lvl3pPr marL="12573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arenR"/>
              <a:defRPr sz="1800">
                <a:latin typeface="+mn-lt"/>
              </a:defRPr>
            </a:lvl3pPr>
            <a:lvl4pPr marL="17145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lphaLcParenR"/>
              <a:defRPr sz="1800">
                <a:latin typeface="+mn-lt"/>
              </a:defRPr>
            </a:lvl4pPr>
            <a:lvl5pPr marL="2057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0FEDE7C-502F-ECFE-4136-E99206849C2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59795" y="2024780"/>
            <a:ext cx="4894006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48056"/>
            <a:ext cx="6172200" cy="1581912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F30E2A0-23EF-51B1-8ABD-00429EEA06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2257063"/>
            <a:ext cx="4894006" cy="390490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15552F-C66B-341F-2D37-0389710BA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0938" y="-22225"/>
            <a:ext cx="4714875" cy="688022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8DCC6D-8B88-7BE0-7240-F743AE09E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3814" y="6303963"/>
            <a:ext cx="4287186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563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9C3ED3BF-FF6B-07FA-72C4-F6102A8558A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96074" y="2106591"/>
            <a:ext cx="2067045" cy="3633787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483980" y="2106591"/>
            <a:ext cx="7869820" cy="40167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9" r:id="rId3"/>
    <p:sldLayoutId id="2147483650" r:id="rId4"/>
    <p:sldLayoutId id="2147483649" r:id="rId5"/>
    <p:sldLayoutId id="2147483662" r:id="rId6"/>
    <p:sldLayoutId id="2147483663" r:id="rId7"/>
    <p:sldLayoutId id="2147483652" r:id="rId8"/>
    <p:sldLayoutId id="2147483666" r:id="rId9"/>
    <p:sldLayoutId id="2147483664" r:id="rId10"/>
    <p:sldLayoutId id="2147483665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abstract image">
            <a:extLst>
              <a:ext uri="{FF2B5EF4-FFF2-40B4-BE49-F238E27FC236}">
                <a16:creationId xmlns:a16="http://schemas.microsoft.com/office/drawing/2014/main" id="{782ED2F6-AFB3-9199-3999-2B5E4BAF24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20A922B-22EC-7FD8-FA8C-2FFAC558B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369749"/>
            <a:ext cx="9144000" cy="2286000"/>
          </a:xfrm>
        </p:spPr>
        <p:txBody>
          <a:bodyPr/>
          <a:lstStyle/>
          <a:p>
            <a:r>
              <a:rPr lang="en-US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 Printed Voronoi orchid pots with RFID-based tracking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83FD63-0DEE-92E2-F4E1-6728EC92F7E0}"/>
              </a:ext>
            </a:extLst>
          </p:cNvPr>
          <p:cNvSpPr txBox="1"/>
          <p:nvPr/>
        </p:nvSpPr>
        <p:spPr>
          <a:xfrm>
            <a:off x="1523999" y="259993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German Bejarano Cardenas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University of New Mexico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CS491: Computational Fabrication</a:t>
            </a:r>
          </a:p>
        </p:txBody>
      </p:sp>
      <p:pic>
        <p:nvPicPr>
          <p:cNvPr id="5" name="Picture 4" descr="A group of white and black containers&#10;&#10;Description automatically generated">
            <a:extLst>
              <a:ext uri="{FF2B5EF4-FFF2-40B4-BE49-F238E27FC236}">
                <a16:creationId xmlns:a16="http://schemas.microsoft.com/office/drawing/2014/main" id="{F1919A94-EA9C-197A-665E-5C0AFD194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78" y="4202242"/>
            <a:ext cx="3005042" cy="225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4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75C36-617B-795C-5A2B-325EA34F1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D706-11EF-C258-EBD5-C4EEFEAA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Overview</a:t>
            </a:r>
          </a:p>
        </p:txBody>
      </p:sp>
      <p:pic>
        <p:nvPicPr>
          <p:cNvPr id="11" name="Picture Placeholder 10" descr="Several white and black vases&#10;&#10;Description automatically generated">
            <a:extLst>
              <a:ext uri="{FF2B5EF4-FFF2-40B4-BE49-F238E27FC236}">
                <a16:creationId xmlns:a16="http://schemas.microsoft.com/office/drawing/2014/main" id="{9195D3E4-0931-1AD7-9C73-98B2B187A1A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1480"/>
            <a:ext cx="5134335" cy="3850751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EC4A8-49EE-CF82-CFDC-BA9308ED0D6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15717" y="2326594"/>
            <a:ext cx="5134335" cy="2101027"/>
          </a:xfrm>
        </p:spPr>
        <p:txBody>
          <a:bodyPr>
            <a:normAutofit lnSpcReduction="10000"/>
          </a:bodyPr>
          <a:lstStyle/>
          <a:p>
            <a:r>
              <a:rPr lang="en-US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project combines computational design and digital fabrication to create 3D-printed pots with Voronoi patterns. These pot designs promote airflow for orchids and integrate an RFID tracking system for monitoring care.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17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6B1DBEC7-B416-09C2-BE7C-0569D68D3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Process: computational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822FC4-6215-1A60-BC08-BDB13DA5A91C}"/>
              </a:ext>
            </a:extLst>
          </p:cNvPr>
          <p:cNvSpPr txBox="1"/>
          <p:nvPr/>
        </p:nvSpPr>
        <p:spPr>
          <a:xfrm>
            <a:off x="838200" y="1790329"/>
            <a:ext cx="5134335" cy="4113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</a:pPr>
            <a:r>
              <a:rPr lang="en-US" dirty="0"/>
              <a:t>I started by creating Voronoi patterns in Python, and later switched to using Grasshopper for better integration with Rhino.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</a:pP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</a:pPr>
            <a:r>
              <a:rPr lang="en-US" dirty="0"/>
              <a:t>I used Grasshopper elements like Populate 2D, Voronoi, and Surface Morph with sliders for customization.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</a:pP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</a:pPr>
            <a:r>
              <a:rPr lang="en-US" dirty="0"/>
              <a:t>Integrating typical Python libraries is challenging within Grasshopper, so to save time, Python scripts were used to generate pot profiles only.</a:t>
            </a:r>
          </a:p>
        </p:txBody>
      </p:sp>
      <p:pic>
        <p:nvPicPr>
          <p:cNvPr id="16" name="Picture Placeholder 15" descr="A screenshot of a computer&#10;&#10;Description automatically generated">
            <a:extLst>
              <a:ext uri="{FF2B5EF4-FFF2-40B4-BE49-F238E27FC236}">
                <a16:creationId xmlns:a16="http://schemas.microsoft.com/office/drawing/2014/main" id="{89F72C09-228F-85F1-5852-A3ED69CE07A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64" y="2454168"/>
            <a:ext cx="5134335" cy="2785375"/>
          </a:xfrm>
          <a:noFill/>
        </p:spPr>
      </p:pic>
    </p:spTree>
    <p:extLst>
      <p:ext uri="{BB962C8B-B14F-4D97-AF65-F5344CB8AC3E}">
        <p14:creationId xmlns:p14="http://schemas.microsoft.com/office/powerpoint/2010/main" val="3930438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19464" y="509136"/>
            <a:ext cx="5134335" cy="539424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700" dirty="0"/>
              <a:t>Using Grasshopper tools, I extracted the pot wall surface to apply the pattern.</a:t>
            </a:r>
          </a:p>
          <a:p>
            <a:pPr>
              <a:lnSpc>
                <a:spcPct val="140000"/>
              </a:lnSpc>
            </a:pPr>
            <a:endParaRPr lang="en-US" sz="1700" dirty="0"/>
          </a:p>
          <a:p>
            <a:pPr>
              <a:lnSpc>
                <a:spcPct val="140000"/>
              </a:lnSpc>
            </a:pPr>
            <a:r>
              <a:rPr lang="en-US" sz="1700" dirty="0"/>
              <a:t>An offset tool was used to generate the working area. This is to avoid making holes near the edges of the surface. </a:t>
            </a:r>
          </a:p>
          <a:p>
            <a:pPr>
              <a:lnSpc>
                <a:spcPct val="140000"/>
              </a:lnSpc>
            </a:pPr>
            <a:endParaRPr lang="en-US" sz="1700" dirty="0"/>
          </a:p>
          <a:p>
            <a:pPr>
              <a:lnSpc>
                <a:spcPct val="140000"/>
              </a:lnSpc>
            </a:pPr>
            <a:r>
              <a:rPr lang="en-US" sz="1700" dirty="0"/>
              <a:t>Random points were used to generate the Voronoi cell centroids.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A3E09CE9-B99C-2C15-9A55-F6A70DD43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4" y="148618"/>
            <a:ext cx="3203550" cy="1590447"/>
          </a:xfrm>
          <a:prstGeom prst="rect">
            <a:avLst/>
          </a:prstGeom>
        </p:spPr>
      </p:pic>
      <p:pic>
        <p:nvPicPr>
          <p:cNvPr id="15" name="Picture 1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DC3C2B9C-E419-8B91-F03C-B49C30E7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4" y="2055420"/>
            <a:ext cx="4458274" cy="1790930"/>
          </a:xfrm>
          <a:prstGeom prst="rect">
            <a:avLst/>
          </a:prstGeom>
        </p:spPr>
      </p:pic>
      <p:pic>
        <p:nvPicPr>
          <p:cNvPr id="17" name="Picture 16" descr="A diagram of a diagram&#10;&#10;Description automatically generated">
            <a:extLst>
              <a:ext uri="{FF2B5EF4-FFF2-40B4-BE49-F238E27FC236}">
                <a16:creationId xmlns:a16="http://schemas.microsoft.com/office/drawing/2014/main" id="{20736733-27AF-4004-EBF3-374FF65AE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4" y="4162706"/>
            <a:ext cx="5412416" cy="17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F1B8-26D8-0EBA-401C-B2F5AEA85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ED70B-F4FA-FB97-B7C3-EA626335E2B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19464" y="509136"/>
            <a:ext cx="5134335" cy="539424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700" dirty="0"/>
              <a:t>Various tools were used to make the cells and adjust their size. Including the use of “attractors” allows adjusting the cell size based on proximity to it.</a:t>
            </a:r>
          </a:p>
          <a:p>
            <a:pPr>
              <a:lnSpc>
                <a:spcPct val="140000"/>
              </a:lnSpc>
            </a:pPr>
            <a:endParaRPr lang="en-US" sz="1700" dirty="0"/>
          </a:p>
          <a:p>
            <a:pPr>
              <a:lnSpc>
                <a:spcPct val="140000"/>
              </a:lnSpc>
            </a:pPr>
            <a:r>
              <a:rPr lang="en-US" sz="1700" dirty="0"/>
              <a:t>I wanted to soften the sharp angles of the cells for a more natural look, so I used the Rebuild Curve tool for this purpose.</a:t>
            </a:r>
          </a:p>
          <a:p>
            <a:pPr>
              <a:lnSpc>
                <a:spcPct val="140000"/>
              </a:lnSpc>
            </a:pPr>
            <a:endParaRPr lang="en-US" sz="1700" dirty="0"/>
          </a:p>
          <a:p>
            <a:pPr>
              <a:lnSpc>
                <a:spcPct val="140000"/>
              </a:lnSpc>
            </a:pPr>
            <a:r>
              <a:rPr lang="en-US" sz="1700" dirty="0"/>
              <a:t>I used the Surface Morph tool to add the Voronoi pattern to the actual pot wall surface.</a:t>
            </a:r>
          </a:p>
        </p:txBody>
      </p:sp>
      <p:pic>
        <p:nvPicPr>
          <p:cNvPr id="12" name="Picture 11" descr="A green and white pattern&#10;&#10;Description automatically generated">
            <a:extLst>
              <a:ext uri="{FF2B5EF4-FFF2-40B4-BE49-F238E27FC236}">
                <a16:creationId xmlns:a16="http://schemas.microsoft.com/office/drawing/2014/main" id="{89DA3AC0-347E-08D7-253F-C2B7AA90B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4" y="570640"/>
            <a:ext cx="5426831" cy="481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79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93F51-890B-FEE4-38B8-8BE476091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1D417596-DDB1-D716-877A-D6DB0E0E6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Process: Fabrication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FEB12-D3A2-A12C-C294-3FF758857F04}"/>
              </a:ext>
            </a:extLst>
          </p:cNvPr>
          <p:cNvSpPr txBox="1"/>
          <p:nvPr/>
        </p:nvSpPr>
        <p:spPr>
          <a:xfrm>
            <a:off x="838200" y="1790329"/>
            <a:ext cx="5134335" cy="4113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</a:pPr>
            <a:r>
              <a:rPr lang="en-US" dirty="0"/>
              <a:t>I wanted to use TPU filament for my artifacts. The rationale was, besides experimenting with a new material, that the softness would reduce the chance of damaging the orchids.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</a:pP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</a:pPr>
            <a:r>
              <a:rPr lang="en-US" dirty="0"/>
              <a:t>Printing TPU requires somewhat different printer settings from PLA filament. Adjustments are required to reduce the defects typical of this material, such as stringing and blobs.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</a:pPr>
            <a:endParaRPr lang="en-US" dirty="0"/>
          </a:p>
        </p:txBody>
      </p:sp>
      <p:pic>
        <p:nvPicPr>
          <p:cNvPr id="7" name="Picture 6" descr="A close up of a white object&#10;&#10;Description automatically generated">
            <a:extLst>
              <a:ext uri="{FF2B5EF4-FFF2-40B4-BE49-F238E27FC236}">
                <a16:creationId xmlns:a16="http://schemas.microsoft.com/office/drawing/2014/main" id="{919A79E8-DD96-85F2-05E9-333593966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67" y="1388788"/>
            <a:ext cx="5546964" cy="441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4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  <a:noFill/>
        </p:spPr>
        <p:txBody>
          <a:bodyPr anchor="ctr"/>
          <a:lstStyle/>
          <a:p>
            <a:r>
              <a:rPr lang="en-US" dirty="0"/>
              <a:t>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1790329"/>
            <a:ext cx="5134335" cy="4113054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lvl="1" indent="0">
              <a:buNone/>
            </a:pPr>
            <a:r>
              <a:rPr lang="en-US" dirty="0"/>
              <a:t>The finished artifacts, although far from perfect, achieved all my goals. The pots are soft, lightweight, shatter proof, and they have a visually appealing appearance. The RFID system allows me to log watering events with timestamps, tag IDs, and names.</a:t>
            </a:r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r>
              <a:rPr lang="en-US" dirty="0"/>
              <a:t>Admittedly, some of the properties that I desired have not been tested, but I believe the increased airflow and drainage from the patterns will be beneficial to my orchids.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E39F69-A1C6-AF25-B91E-7EEE8ED9E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 descr="A close up of a circuit board&#10;&#10;Description automatically generated">
            <a:extLst>
              <a:ext uri="{FF2B5EF4-FFF2-40B4-BE49-F238E27FC236}">
                <a16:creationId xmlns:a16="http://schemas.microsoft.com/office/drawing/2014/main" id="{BBEEB08B-3B70-F8ED-A9B2-84CC1AA98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4355" y="1847276"/>
            <a:ext cx="4547937" cy="34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77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1" descr="A close up of dots&#10;">
            <a:extLst>
              <a:ext uri="{FF2B5EF4-FFF2-40B4-BE49-F238E27FC236}">
                <a16:creationId xmlns:a16="http://schemas.microsoft.com/office/drawing/2014/main" id="{030E03B4-DAB0-F43D-4B1C-C54F75E621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AB1CD4B-2C7F-1593-8E69-B7450F3D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1302612"/>
            <a:ext cx="9467127" cy="2527911"/>
          </a:xfrm>
        </p:spPr>
        <p:txBody>
          <a:bodyPr/>
          <a:lstStyle/>
          <a:p>
            <a:r>
              <a:rPr lang="en-US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5C2A6-B04B-C28E-5BC6-09ABBE4E5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2075" y="4909530"/>
            <a:ext cx="9467850" cy="1357003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German Bejarano Cardenas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University of New Mexico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CS491: Computational Fabrication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7229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ech presentation">
      <a:dk1>
        <a:srgbClr val="000000"/>
      </a:dk1>
      <a:lt1>
        <a:srgbClr val="FFFFFF"/>
      </a:lt1>
      <a:dk2>
        <a:srgbClr val="435369"/>
      </a:dk2>
      <a:lt2>
        <a:srgbClr val="E8E8E8"/>
      </a:lt2>
      <a:accent1>
        <a:srgbClr val="A53F51"/>
      </a:accent1>
      <a:accent2>
        <a:srgbClr val="E89756"/>
      </a:accent2>
      <a:accent3>
        <a:srgbClr val="2F3342"/>
      </a:accent3>
      <a:accent4>
        <a:srgbClr val="2B2052"/>
      </a:accent4>
      <a:accent5>
        <a:srgbClr val="00023A"/>
      </a:accent5>
      <a:accent6>
        <a:srgbClr val="7E7E7E"/>
      </a:accent6>
      <a:hlink>
        <a:srgbClr val="467886"/>
      </a:hlink>
      <a:folHlink>
        <a:srgbClr val="96607D"/>
      </a:folHlink>
    </a:clrScheme>
    <a:fontScheme name="Custom 99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55661986_wac_CP_V19" id="{030227AD-26D8-46F7-B412-6532AF4DDFEA}" vid="{787E6F9C-FC70-455D-8D81-5DEDA8A08F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F048343-1EA9-44C3-883E-652FAAF071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2A2379-DD35-4769-BFD6-4857D72F8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C2645A-E767-4D7E-984D-234E531E455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{A2B3A61C-27A7-44E4-8D10-869F74ED1160}tf55661986_win32</Template>
  <TotalTime>221</TotalTime>
  <Words>413</Words>
  <Application>Microsoft Office PowerPoint</Application>
  <PresentationFormat>Widescreen</PresentationFormat>
  <Paragraphs>40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Wingdings</vt:lpstr>
      <vt:lpstr>Custom</vt:lpstr>
      <vt:lpstr>3D Printed Voronoi orchid pots with RFID-based tracking</vt:lpstr>
      <vt:lpstr>Overview</vt:lpstr>
      <vt:lpstr>Process: computational design</vt:lpstr>
      <vt:lpstr>PowerPoint Presentation</vt:lpstr>
      <vt:lpstr>PowerPoint Presentation</vt:lpstr>
      <vt:lpstr>Process: Fabrication</vt:lpstr>
      <vt:lpstr>Outcome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German Bejarano Cardenas</dc:creator>
  <cp:lastModifiedBy>German Bejarano Cardenas</cp:lastModifiedBy>
  <cp:revision>2</cp:revision>
  <dcterms:created xsi:type="dcterms:W3CDTF">2024-12-10T07:18:09Z</dcterms:created>
  <dcterms:modified xsi:type="dcterms:W3CDTF">2024-12-10T10:59:39Z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