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60" r:id="rId4"/>
    <p:sldId id="263" r:id="rId5"/>
    <p:sldId id="262" r:id="rId6"/>
    <p:sldId id="264" r:id="rId7"/>
    <p:sldId id="265" r:id="rId8"/>
    <p:sldId id="266" r:id="rId9"/>
    <p:sldId id="268" r:id="rId10"/>
    <p:sldId id="269" r:id="rId11"/>
    <p:sldId id="267" r:id="rId12"/>
    <p:sldId id="270" r:id="rId13"/>
    <p:sldId id="271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569"/>
  </p:normalViewPr>
  <p:slideViewPr>
    <p:cSldViewPr snapToGrid="0">
      <p:cViewPr>
        <p:scale>
          <a:sx n="58" d="100"/>
          <a:sy n="58" d="100"/>
        </p:scale>
        <p:origin x="1360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05EE1-1C4B-7864-D913-0CE1C1CA2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86EFC0-E2EF-F208-977A-8E9B6F54E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B9FDA-0A60-903A-1746-A558B92D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F49E4-7BD2-E525-3A17-58758F02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432F3-998D-888F-1A08-1D25F5BF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4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3EA8F-A2FB-E4D9-AB6F-11EB7F0A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EDE52-5941-37BE-C60A-E7B3D9132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290DA-1532-0A9A-3672-F3EAC0CA4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D78CE-2793-5808-C864-7CD83BFF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9961D-A983-476A-24D0-E382E201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6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1ED41F-C047-7B33-34D4-E1A835B3B2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54E59-E9FE-876D-228A-E484D20A6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4FD11-62C0-66A9-2417-4A459480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72D07-DE52-9CF5-EBDA-2AE1C2DC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87704-58D2-97F2-E09D-6A3D5E3E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8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B1F2A-8645-F9E3-327E-04D0CDCD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D286D-E712-FB74-F8FA-E56B11680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E91B-1B65-6660-E21C-9D5D995DA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BC6D5-0605-E1A5-92F5-01E05457B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08781-7062-9561-46D4-C8983445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3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9DC19-77D0-4DDB-07E7-FADD9C77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C55E9-6C64-EE83-4ECF-F6E2FF738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BDC2D-E2E6-6231-B9FF-A1177FFAA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38A0-CB21-DEBE-7E65-41C94E70B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43393-67EE-12C1-1AF2-E3301E629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6F2A-5116-6861-6E76-18A33DC19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EC416-47F2-544C-61B8-BF56E626B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5CC31-3FBF-0160-0092-7B13CE7CC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C521A-5575-9CF6-3875-15601793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A92B7-CC6B-DDD3-C462-933849AD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78C3F-A7BF-724B-DF1F-ECCC9B68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2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E13FA-4070-B37F-92E6-76585B3C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D13D0-DC84-58EC-4775-2DF356C55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23096-C001-72FC-5FEC-C6C20B3CB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118F46-3C73-9183-86B1-1285201D94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0D8EC3-499A-A772-7816-CA29D8ED7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7EAAA-C8CE-5EF3-61B9-797F5055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70CA40-2FA1-2685-B5AC-48C93A08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18564F-77AB-E0B9-ECED-E2F5A1A4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3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A2755-606D-FD0E-6EC9-63DE3DD6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FBD00F-5457-E6A2-11C3-72DF9D69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4EBFF-5D55-8A0F-6EA0-72AA4D75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B5963-EDFF-5608-1CBA-65B8EBC6E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D6F2B-9C24-3189-5BB8-B8CED4D5F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0EACE-9478-C1C5-3981-74CAB0E8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B4D51-A9D5-B5CD-3BFE-BE0191C3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57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F782-5186-F83D-042B-C4A8EF0F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555E4-CED1-99BD-2949-654D3498D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026E2-D230-F875-7365-C14DC75D2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0ED94-91BA-E11E-688F-904C946CC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5C0A9-6351-D124-A9B8-CCA41478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5316E-C048-E7A6-2F01-177751E8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81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1F10-D2A1-2F2A-FFDB-4E63DFC5A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B193FD-6D1E-E5F2-3AD2-1E6937E46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C3D0D-8927-A118-36DD-2C7AC3497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3F0DD-62D7-3234-F52B-4F78FE11F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CEF38-3E73-E84D-41B2-81A7193A1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D955D-EECC-F50F-862E-F378E7335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9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43387F-C15C-D7E3-800F-F9C5F30B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3BBC8-5D9E-96BA-D903-DCAD16E08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FEB71-A83D-167A-63AF-05D87C8FF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9CEE0-53E2-5741-A5E9-6341C2AF5703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7B25B-1D58-6FEE-49B0-1FC5838CA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25DDB-19E4-4447-4EAD-442344EA6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22255-0FAC-764C-A300-2F23CBB8A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9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125AF-C038-881F-11F2-636A558515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8800" dirty="0" err="1">
                <a:solidFill>
                  <a:schemeClr val="accent2"/>
                </a:solidFill>
                <a:latin typeface="Andale Mono" panose="020B0509000000000004" pitchFamily="49" charset="0"/>
              </a:rPr>
              <a:t>Beat•le</a:t>
            </a:r>
            <a:endParaRPr lang="en-US" sz="8800" dirty="0">
              <a:solidFill>
                <a:schemeClr val="accent2"/>
              </a:solidFill>
              <a:latin typeface="Andale Mono" panose="020B0509000000000004" pitchFamily="49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FB1C2D-4388-CE27-418C-724C1BFA1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46664"/>
            <a:ext cx="9144000" cy="165576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Erin McClure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Computational Fabrication 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Department of Computer Science - University of New Mexico</a:t>
            </a:r>
          </a:p>
        </p:txBody>
      </p:sp>
    </p:spTree>
    <p:extLst>
      <p:ext uri="{BB962C8B-B14F-4D97-AF65-F5344CB8AC3E}">
        <p14:creationId xmlns:p14="http://schemas.microsoft.com/office/powerpoint/2010/main" val="2105745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B68996D-394C-FD45-3C4D-F4B6DB04144F}"/>
              </a:ext>
            </a:extLst>
          </p:cNvPr>
          <p:cNvSpPr/>
          <p:nvPr/>
        </p:nvSpPr>
        <p:spPr>
          <a:xfrm>
            <a:off x="1184564" y="415636"/>
            <a:ext cx="10307781" cy="6130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white shirt with blood on it&#10;&#10;Description automatically generated">
            <a:extLst>
              <a:ext uri="{FF2B5EF4-FFF2-40B4-BE49-F238E27FC236}">
                <a16:creationId xmlns:a16="http://schemas.microsoft.com/office/drawing/2014/main" id="{0BEE53D6-0BA3-688C-39FD-9B622DA4D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5" r="-3" b="13988"/>
          <a:stretch/>
        </p:blipFill>
        <p:spPr>
          <a:xfrm rot="5400000">
            <a:off x="5132589" y="2460103"/>
            <a:ext cx="4390423" cy="2560320"/>
          </a:xfrm>
          <a:prstGeom prst="rect">
            <a:avLst/>
          </a:prstGeom>
        </p:spPr>
      </p:pic>
      <p:pic>
        <p:nvPicPr>
          <p:cNvPr id="12" name="Picture 11" descr="A napkin with blood on it&#10;&#10;Description automatically generated">
            <a:extLst>
              <a:ext uri="{FF2B5EF4-FFF2-40B4-BE49-F238E27FC236}">
                <a16:creationId xmlns:a16="http://schemas.microsoft.com/office/drawing/2014/main" id="{F2A1ECEB-81F4-A023-643D-91525C4E5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30" t="23184" r="27347" b="25773"/>
          <a:stretch/>
        </p:blipFill>
        <p:spPr>
          <a:xfrm rot="5400000">
            <a:off x="8950606" y="1024269"/>
            <a:ext cx="3095623" cy="2336365"/>
          </a:xfrm>
          <a:prstGeom prst="rect">
            <a:avLst/>
          </a:prstGeom>
        </p:spPr>
      </p:pic>
      <p:pic>
        <p:nvPicPr>
          <p:cNvPr id="14" name="Picture 13" descr="A person's hands on a white towel&#10;&#10;Description automatically generated">
            <a:extLst>
              <a:ext uri="{FF2B5EF4-FFF2-40B4-BE49-F238E27FC236}">
                <a16:creationId xmlns:a16="http://schemas.microsoft.com/office/drawing/2014/main" id="{7EC5F34F-4ECA-862E-C7BA-1F8192FD92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32" r="-3" b="14922"/>
          <a:stretch/>
        </p:blipFill>
        <p:spPr>
          <a:xfrm rot="5400000">
            <a:off x="2258391" y="2475220"/>
            <a:ext cx="4362987" cy="2560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F113A0-B90B-4675-CB91-D7BE6B93C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43" y="2576090"/>
            <a:ext cx="2560320" cy="26100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3C6B12-A294-CEBF-0031-D5B0DEAD0277}"/>
              </a:ext>
            </a:extLst>
          </p:cNvPr>
          <p:cNvSpPr txBox="1"/>
          <p:nvPr/>
        </p:nvSpPr>
        <p:spPr>
          <a:xfrm>
            <a:off x="3031429" y="311727"/>
            <a:ext cx="6032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ndale Mono" panose="020B0509000000000004" pitchFamily="49" charset="0"/>
              </a:rPr>
              <a:t>Semi-Permeant Color</a:t>
            </a:r>
          </a:p>
        </p:txBody>
      </p:sp>
      <p:pic>
        <p:nvPicPr>
          <p:cNvPr id="18" name="Picture 17" descr="A white shirt with red marks on it&#10;&#10;Description automatically generated">
            <a:extLst>
              <a:ext uri="{FF2B5EF4-FFF2-40B4-BE49-F238E27FC236}">
                <a16:creationId xmlns:a16="http://schemas.microsoft.com/office/drawing/2014/main" id="{FC0EEA50-07C1-9308-B33E-0EAE47174F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355" r="6961" b="16288"/>
          <a:stretch/>
        </p:blipFill>
        <p:spPr>
          <a:xfrm>
            <a:off x="8936956" y="3881108"/>
            <a:ext cx="3140042" cy="280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17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spiral on a white surface&#10;&#10;Description automatically generated">
            <a:extLst>
              <a:ext uri="{FF2B5EF4-FFF2-40B4-BE49-F238E27FC236}">
                <a16:creationId xmlns:a16="http://schemas.microsoft.com/office/drawing/2014/main" id="{4F2661BA-FBB2-CF5C-C065-F56CF53B6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30" b="69383" l="35648" r="60833"/>
                    </a14:imgEffect>
                  </a14:imgLayer>
                </a14:imgProps>
              </a:ext>
            </a:extLst>
          </a:blip>
          <a:srcRect l="32500" t="38273" r="36019" b="27160"/>
          <a:stretch/>
        </p:blipFill>
        <p:spPr>
          <a:xfrm rot="20736866">
            <a:off x="-456717" y="44604"/>
            <a:ext cx="8919670" cy="7345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C0ECE-D245-2247-D841-FC6FCE92CDD3}"/>
              </a:ext>
            </a:extLst>
          </p:cNvPr>
          <p:cNvSpPr txBox="1"/>
          <p:nvPr/>
        </p:nvSpPr>
        <p:spPr>
          <a:xfrm>
            <a:off x="4003119" y="355061"/>
            <a:ext cx="4185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ndale Mono" panose="020B0509000000000004" pitchFamily="49" charset="0"/>
              </a:rPr>
              <a:t>Crisp Details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B48950-95CE-7FCF-1979-097B61162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870" y="1789456"/>
            <a:ext cx="4273698" cy="385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8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loth with red stars on it&#10;&#10;Description automatically generated">
            <a:extLst>
              <a:ext uri="{FF2B5EF4-FFF2-40B4-BE49-F238E27FC236}">
                <a16:creationId xmlns:a16="http://schemas.microsoft.com/office/drawing/2014/main" id="{F6800592-8E67-D188-3842-FF49F4190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7" t="5575" r="38523" b="11073"/>
          <a:stretch/>
        </p:blipFill>
        <p:spPr>
          <a:xfrm rot="5400000">
            <a:off x="6825197" y="672459"/>
            <a:ext cx="3836892" cy="64582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8CCA9-0BA4-9BEB-CADD-F90700B00ACE}"/>
              </a:ext>
            </a:extLst>
          </p:cNvPr>
          <p:cNvSpPr txBox="1"/>
          <p:nvPr/>
        </p:nvSpPr>
        <p:spPr>
          <a:xfrm>
            <a:off x="4926449" y="285113"/>
            <a:ext cx="2339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accent2"/>
                </a:solidFill>
                <a:latin typeface="Andale Mono" panose="020B0509000000000004" pitchFamily="49" charset="0"/>
              </a:rPr>
              <a:t>Beat•le</a:t>
            </a:r>
            <a:endParaRPr lang="en-US" sz="4000" dirty="0">
              <a:solidFill>
                <a:schemeClr val="accent2"/>
              </a:solidFill>
              <a:latin typeface="Andale Mono" panose="020B0509000000000004" pitchFamily="49" charset="0"/>
            </a:endParaRPr>
          </a:p>
        </p:txBody>
      </p:sp>
      <p:pic>
        <p:nvPicPr>
          <p:cNvPr id="14" name="Picture 13" descr="A white shirt with a star design on it&#10;&#10;Description automatically generated">
            <a:extLst>
              <a:ext uri="{FF2B5EF4-FFF2-40B4-BE49-F238E27FC236}">
                <a16:creationId xmlns:a16="http://schemas.microsoft.com/office/drawing/2014/main" id="{077A0835-1CA0-32AF-2CC1-B9F6CBC13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69" y="1983139"/>
            <a:ext cx="4761027" cy="354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43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744B11-B97B-8752-ACBD-6CAB960BD9A7}"/>
              </a:ext>
            </a:extLst>
          </p:cNvPr>
          <p:cNvSpPr txBox="1"/>
          <p:nvPr/>
        </p:nvSpPr>
        <p:spPr>
          <a:xfrm>
            <a:off x="727363" y="982176"/>
            <a:ext cx="1164387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How can software remove barriers for people to use more sustainable options?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Load an image and slice it with a continuous path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Square Tracing Algorithm</a:t>
            </a:r>
          </a:p>
          <a:p>
            <a:pPr lvl="1"/>
            <a:endParaRPr lang="en-US" sz="2400" dirty="0">
              <a:latin typeface="Andale Mono" panose="020B05090000000000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What colors of dyes are possible?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Turmeric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Walnut husks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Different mordents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Andale Mono" panose="020B05090000000000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How versatile is a clay that transfers colors?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Focus on making circular fashion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Let the material guide research not the ingredients. </a:t>
            </a:r>
          </a:p>
        </p:txBody>
      </p:sp>
    </p:spTree>
    <p:extLst>
      <p:ext uri="{BB962C8B-B14F-4D97-AF65-F5344CB8AC3E}">
        <p14:creationId xmlns:p14="http://schemas.microsoft.com/office/powerpoint/2010/main" val="1378408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125AF-C038-881F-11F2-636A558515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accent2"/>
                </a:solidFill>
                <a:latin typeface="Andale Mono" panose="020B0509000000000004" pitchFamily="49" charset="0"/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FB1C2D-4388-CE27-418C-724C1BFA1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46664"/>
            <a:ext cx="9144000" cy="165576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Erin McClure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Digital Fabrication 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Department of Computer Science - University of New Mexico</a:t>
            </a:r>
          </a:p>
        </p:txBody>
      </p:sp>
    </p:spTree>
    <p:extLst>
      <p:ext uri="{BB962C8B-B14F-4D97-AF65-F5344CB8AC3E}">
        <p14:creationId xmlns:p14="http://schemas.microsoft.com/office/powerpoint/2010/main" val="2237431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 descr="Mickey Mouse Head - ClipArt Best">
            <a:extLst>
              <a:ext uri="{FF2B5EF4-FFF2-40B4-BE49-F238E27FC236}">
                <a16:creationId xmlns:a16="http://schemas.microsoft.com/office/drawing/2014/main" id="{050123D8-2419-EACB-64DC-57BC32676F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A pendant, espresso cups and flower planters 3D printed from used coffee grounds.">
            <a:extLst>
              <a:ext uri="{FF2B5EF4-FFF2-40B4-BE49-F238E27FC236}">
                <a16:creationId xmlns:a16="http://schemas.microsoft.com/office/drawing/2014/main" id="{20E9F27A-ED3C-2D3B-2CB3-824522AA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71" y="645441"/>
            <a:ext cx="4730039" cy="31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4620446-3D6B-47CE-E7DA-F92448B3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97" y="542835"/>
            <a:ext cx="4557848" cy="30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small round object with a white background&#10;&#10;Description automatically generated">
            <a:extLst>
              <a:ext uri="{FF2B5EF4-FFF2-40B4-BE49-F238E27FC236}">
                <a16:creationId xmlns:a16="http://schemas.microsoft.com/office/drawing/2014/main" id="{6E0A5A96-8606-112A-3A6C-FFF821C21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261" y="3954236"/>
            <a:ext cx="7429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2F42C0-A64E-C438-CF04-AA9619DB8033}"/>
              </a:ext>
            </a:extLst>
          </p:cNvPr>
          <p:cNvSpPr txBox="1"/>
          <p:nvPr/>
        </p:nvSpPr>
        <p:spPr>
          <a:xfrm>
            <a:off x="770709" y="1859339"/>
            <a:ext cx="1095043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endParaRPr lang="en-US" dirty="0">
              <a:latin typeface="Andale Mono" panose="020B05090000000000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ndale Mono" panose="020B0509000000000004" pitchFamily="49" charset="0"/>
              </a:rPr>
              <a:t>How can software remove barriers for people to use more sustainable options?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ndale Mono" panose="020B0509000000000004" pitchFamily="49" charset="0"/>
              </a:rPr>
              <a:t>Circuit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ndale Mono" panose="020B0509000000000004" pitchFamily="49" charset="0"/>
              </a:rPr>
              <a:t>Load an image and slice it </a:t>
            </a:r>
          </a:p>
          <a:p>
            <a:pPr lvl="1"/>
            <a:endParaRPr lang="en-US" dirty="0">
              <a:latin typeface="Andale Mono" panose="020B05090000000000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ndale Mono" panose="020B0509000000000004" pitchFamily="49" charset="0"/>
              </a:rPr>
              <a:t>What colors of dyes are possible?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ndale Mono" panose="020B0509000000000004" pitchFamily="49" charset="0"/>
              </a:rPr>
              <a:t>Turmeric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ndale Mono" panose="020B0509000000000004" pitchFamily="49" charset="0"/>
              </a:rPr>
              <a:t>Beats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ndale Mono" panose="020B0509000000000004" pitchFamily="49" charset="0"/>
              </a:rPr>
              <a:t>Walnut Husks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ndale Mono" panose="020B05090000000000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ndale Mono" panose="020B0509000000000004" pitchFamily="49" charset="0"/>
              </a:rPr>
              <a:t>How versatile is a clay that transfers color?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ndale Mono" panose="020B0509000000000004" pitchFamily="49" charset="0"/>
              </a:rPr>
              <a:t>Make 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ndale Mono" panose="020B0509000000000004" pitchFamily="49" charset="0"/>
              </a:rPr>
              <a:t>Clothing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ndale Mono" panose="020B05090000000000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F74F69-0CA1-F15F-FDEC-E482964701C8}"/>
              </a:ext>
            </a:extLst>
          </p:cNvPr>
          <p:cNvSpPr txBox="1"/>
          <p:nvPr/>
        </p:nvSpPr>
        <p:spPr>
          <a:xfrm>
            <a:off x="770709" y="613953"/>
            <a:ext cx="2954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ndale Mono" panose="020B0509000000000004" pitchFamily="49" charset="0"/>
              </a:rPr>
              <a:t>Questions</a:t>
            </a:r>
            <a:endParaRPr lang="en-US" dirty="0">
              <a:solidFill>
                <a:schemeClr val="accent2"/>
              </a:solidFill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0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68A8C7-F049-A340-630C-22552D7F7132}"/>
              </a:ext>
            </a:extLst>
          </p:cNvPr>
          <p:cNvSpPr txBox="1"/>
          <p:nvPr/>
        </p:nvSpPr>
        <p:spPr>
          <a:xfrm>
            <a:off x="4618672" y="354148"/>
            <a:ext cx="2954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ndale Mono" panose="020B0509000000000004" pitchFamily="49" charset="0"/>
              </a:rPr>
              <a:t>Materials</a:t>
            </a:r>
            <a:endParaRPr lang="en-US" dirty="0">
              <a:solidFill>
                <a:schemeClr val="accent2"/>
              </a:solidFill>
              <a:latin typeface="Andale Mono" panose="020B0509000000000004" pitchFamily="49" charset="0"/>
            </a:endParaRPr>
          </a:p>
        </p:txBody>
      </p:sp>
      <p:pic>
        <p:nvPicPr>
          <p:cNvPr id="12" name="Picture 11" descr="A black flower made of thread&#10;&#10;Description automatically generated">
            <a:extLst>
              <a:ext uri="{FF2B5EF4-FFF2-40B4-BE49-F238E27FC236}">
                <a16:creationId xmlns:a16="http://schemas.microsoft.com/office/drawing/2014/main" id="{6C0F2156-0FDC-8F72-2970-ADD7122D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80457"/>
            <a:ext cx="4490357" cy="4470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801F8B-B67A-2A8B-10F7-D04B30003A31}"/>
              </a:ext>
            </a:extLst>
          </p:cNvPr>
          <p:cNvSpPr txBox="1"/>
          <p:nvPr/>
        </p:nvSpPr>
        <p:spPr>
          <a:xfrm>
            <a:off x="7573327" y="1897803"/>
            <a:ext cx="34804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Beat powder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Methyl Cellulose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Xanthium Gum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Water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EA7712-0E5F-1355-3531-286F037CF6A5}"/>
              </a:ext>
            </a:extLst>
          </p:cNvPr>
          <p:cNvSpPr txBox="1"/>
          <p:nvPr/>
        </p:nvSpPr>
        <p:spPr>
          <a:xfrm>
            <a:off x="7573327" y="3766596"/>
            <a:ext cx="3296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Beat powder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Sodium Alginate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Salt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ndale Mono" panose="020B0509000000000004" pitchFamily="49" charset="0"/>
              </a:rPr>
              <a:t>Water </a:t>
            </a:r>
          </a:p>
        </p:txBody>
      </p:sp>
    </p:spTree>
    <p:extLst>
      <p:ext uri="{BB962C8B-B14F-4D97-AF65-F5344CB8AC3E}">
        <p14:creationId xmlns:p14="http://schemas.microsoft.com/office/powerpoint/2010/main" val="1920462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68A8C7-F049-A340-630C-22552D7F7132}"/>
              </a:ext>
            </a:extLst>
          </p:cNvPr>
          <p:cNvSpPr txBox="1"/>
          <p:nvPr/>
        </p:nvSpPr>
        <p:spPr>
          <a:xfrm>
            <a:off x="4618672" y="236582"/>
            <a:ext cx="2954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ndale Mono" panose="020B0509000000000004" pitchFamily="49" charset="0"/>
              </a:rPr>
              <a:t>Materials</a:t>
            </a:r>
            <a:endParaRPr lang="en-US" dirty="0">
              <a:solidFill>
                <a:schemeClr val="accent2"/>
              </a:solidFill>
              <a:latin typeface="Andale Mono" panose="020B0509000000000004" pitchFamily="49" charset="0"/>
            </a:endParaRPr>
          </a:p>
        </p:txBody>
      </p:sp>
      <p:pic>
        <p:nvPicPr>
          <p:cNvPr id="5" name="IMG_0256_70D364D1-C50C-418E-992C-EE2619C7C20F.mp4">
            <a:hlinkClick r:id="" action="ppaction://media"/>
            <a:extLst>
              <a:ext uri="{FF2B5EF4-FFF2-40B4-BE49-F238E27FC236}">
                <a16:creationId xmlns:a16="http://schemas.microsoft.com/office/drawing/2014/main" id="{08113DAC-F157-ACB4-48CE-1EAA95D3BD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-499" b="42856"/>
          <a:stretch/>
        </p:blipFill>
        <p:spPr>
          <a:xfrm>
            <a:off x="1380444" y="1879801"/>
            <a:ext cx="3857625" cy="3953128"/>
          </a:xfrm>
          <a:prstGeom prst="rect">
            <a:avLst/>
          </a:prstGeom>
        </p:spPr>
      </p:pic>
      <p:pic>
        <p:nvPicPr>
          <p:cNvPr id="6" name="IMG_0264_7C898D7A-1BF2-4CDF-8E7B-D78E034816E5.mp4">
            <a:hlinkClick r:id="" action="ppaction://media"/>
            <a:extLst>
              <a:ext uri="{FF2B5EF4-FFF2-40B4-BE49-F238E27FC236}">
                <a16:creationId xmlns:a16="http://schemas.microsoft.com/office/drawing/2014/main" id="{758F2CE6-4255-5B17-C632-DC10768A8C2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6522" b="14708"/>
          <a:stretch/>
        </p:blipFill>
        <p:spPr>
          <a:xfrm>
            <a:off x="6953932" y="1674786"/>
            <a:ext cx="3568925" cy="436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rose with leaves&#10;&#10;Description automatically generated">
            <a:extLst>
              <a:ext uri="{FF2B5EF4-FFF2-40B4-BE49-F238E27FC236}">
                <a16:creationId xmlns:a16="http://schemas.microsoft.com/office/drawing/2014/main" id="{D7EACA77-C1AC-1017-4E45-3462F1CDD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78" y="1960661"/>
            <a:ext cx="2958189" cy="3246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0484BE-6C2B-A20A-78FE-434ADC38C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680" y="1979191"/>
            <a:ext cx="4233320" cy="3413968"/>
          </a:xfrm>
          <a:prstGeom prst="rect">
            <a:avLst/>
          </a:prstGeom>
        </p:spPr>
      </p:pic>
      <p:pic>
        <p:nvPicPr>
          <p:cNvPr id="13" name="Picture 12" descr="A close-up of a computer code&#10;&#10;Description automatically generated">
            <a:extLst>
              <a:ext uri="{FF2B5EF4-FFF2-40B4-BE49-F238E27FC236}">
                <a16:creationId xmlns:a16="http://schemas.microsoft.com/office/drawing/2014/main" id="{BC6EBCD7-015E-5EAE-F458-DD12E93AF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" t="3485" r="1515" b="2105"/>
          <a:stretch/>
        </p:blipFill>
        <p:spPr>
          <a:xfrm>
            <a:off x="4463143" y="2717540"/>
            <a:ext cx="3265714" cy="19944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D004C9-50EF-8AB9-4396-B432B15D1BFE}"/>
              </a:ext>
            </a:extLst>
          </p:cNvPr>
          <p:cNvSpPr txBox="1"/>
          <p:nvPr/>
        </p:nvSpPr>
        <p:spPr>
          <a:xfrm>
            <a:off x="5388114" y="569443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ndale Mono" panose="020B0509000000000004" pitchFamily="49" charset="0"/>
              </a:rPr>
              <a:t>Code</a:t>
            </a:r>
            <a:endParaRPr lang="en-US" dirty="0">
              <a:solidFill>
                <a:schemeClr val="accent2"/>
              </a:solidFill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95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butterfly with white lines&#10;&#10;Description automatically generated">
            <a:extLst>
              <a:ext uri="{FF2B5EF4-FFF2-40B4-BE49-F238E27FC236}">
                <a16:creationId xmlns:a16="http://schemas.microsoft.com/office/drawing/2014/main" id="{278B7AB2-96C8-01D6-E921-BC99F4EC0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8" b="9540"/>
          <a:stretch/>
        </p:blipFill>
        <p:spPr>
          <a:xfrm rot="16200000">
            <a:off x="6468424" y="51069"/>
            <a:ext cx="4739182" cy="4365197"/>
          </a:xfrm>
          <a:prstGeom prst="rect">
            <a:avLst/>
          </a:prstGeom>
        </p:spPr>
      </p:pic>
      <p:pic>
        <p:nvPicPr>
          <p:cNvPr id="7" name="Picture 6" descr="A green and white dotted outline of a cloud&#10;&#10;Description automatically generated with medium confidence">
            <a:extLst>
              <a:ext uri="{FF2B5EF4-FFF2-40B4-BE49-F238E27FC236}">
                <a16:creationId xmlns:a16="http://schemas.microsoft.com/office/drawing/2014/main" id="{DD87D8B5-06E8-F057-77F9-4F55FC5837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4"/>
          <a:stretch/>
        </p:blipFill>
        <p:spPr>
          <a:xfrm rot="16200000">
            <a:off x="7371701" y="3753709"/>
            <a:ext cx="2932630" cy="3118919"/>
          </a:xfrm>
          <a:prstGeom prst="rect">
            <a:avLst/>
          </a:prstGeom>
        </p:spPr>
      </p:pic>
      <p:pic>
        <p:nvPicPr>
          <p:cNvPr id="9" name="Picture 8" descr="A cartoon of a mouse head with a bow&#10;&#10;Description automatically generated">
            <a:extLst>
              <a:ext uri="{FF2B5EF4-FFF2-40B4-BE49-F238E27FC236}">
                <a16:creationId xmlns:a16="http://schemas.microsoft.com/office/drawing/2014/main" id="{A3624125-1FA2-581C-2E30-0700DEAE7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7606" y="3260918"/>
            <a:ext cx="4104503" cy="4104503"/>
          </a:xfrm>
          <a:prstGeom prst="rect">
            <a:avLst/>
          </a:prstGeom>
        </p:spPr>
      </p:pic>
      <p:pic>
        <p:nvPicPr>
          <p:cNvPr id="11" name="Picture 10" descr="A black and white butterfly&#10;&#10;Description automatically generated">
            <a:extLst>
              <a:ext uri="{FF2B5EF4-FFF2-40B4-BE49-F238E27FC236}">
                <a16:creationId xmlns:a16="http://schemas.microsoft.com/office/drawing/2014/main" id="{CE78797C-21F1-7232-A03F-9B116E341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259" y="704851"/>
            <a:ext cx="4365196" cy="285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65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964706-E1BD-7A3F-8C57-F1B3DD6F6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25" t="37328" r="41455" b="33407"/>
          <a:stretch/>
        </p:blipFill>
        <p:spPr>
          <a:xfrm rot="5400000">
            <a:off x="6664256" y="3072622"/>
            <a:ext cx="2016793" cy="1734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E21638-079D-4672-838C-BA633CA59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69" t="30399" r="22706" b="19550"/>
          <a:stretch/>
        </p:blipFill>
        <p:spPr>
          <a:xfrm rot="5400000">
            <a:off x="8872908" y="4423804"/>
            <a:ext cx="2393397" cy="1931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44F0B7-38B2-8857-64DB-4655D8817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48" t="6878" r="31526" b="35727"/>
          <a:stretch/>
        </p:blipFill>
        <p:spPr>
          <a:xfrm rot="5400000">
            <a:off x="8872909" y="1415697"/>
            <a:ext cx="2393396" cy="2214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8C52E8F-6147-4033-F75A-69E55AC08A14}"/>
              </a:ext>
            </a:extLst>
          </p:cNvPr>
          <p:cNvGrpSpPr>
            <a:grpSpLocks noChangeAspect="1"/>
          </p:cNvGrpSpPr>
          <p:nvPr/>
        </p:nvGrpSpPr>
        <p:grpSpPr>
          <a:xfrm>
            <a:off x="1592568" y="1306104"/>
            <a:ext cx="3542305" cy="5153284"/>
            <a:chOff x="484102" y="83088"/>
            <a:chExt cx="4859070" cy="70688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189D4A4-C097-C183-F64D-8E733D5189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358" y="83088"/>
              <a:ext cx="1618257" cy="1645920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179659-A9D6-E692-CAFA-64BCC8F6F0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359" y="1744394"/>
              <a:ext cx="1618257" cy="164592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8E4083-481F-4118-7434-06E787C300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4915" y="3390314"/>
              <a:ext cx="1618257" cy="1645920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238578-239A-158C-FF9C-7DC18F250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4915" y="1744394"/>
              <a:ext cx="1618257" cy="1645920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88BF02B-5F9F-BDC7-3C37-FBE240122F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681" y="98474"/>
              <a:ext cx="1618257" cy="164592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B57B20-1CD1-88BB-1BAC-5DCAB117D3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6657" y="3390314"/>
              <a:ext cx="1618257" cy="164592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18FAFE-304A-4BA0-7DB2-4DBD0AFDA9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400" y="3390314"/>
              <a:ext cx="1618257" cy="164592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591AC3-8CAE-E96D-1E99-A823BF196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4938" y="5036234"/>
              <a:ext cx="1618257" cy="1645920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EA811F-B4C4-B230-DBDB-C2B133A7F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3195" y="5051620"/>
              <a:ext cx="1618257" cy="163053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D98BA9-55BA-EC2E-67D0-470F59B07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961" y="1744394"/>
              <a:ext cx="1618257" cy="164592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22DB06-5F3E-F0E1-998F-026DCAED67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102" y="5036234"/>
              <a:ext cx="1618257" cy="164592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BFC4EA-A86F-E1B1-CB67-3C98C4E7A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4915" y="83088"/>
              <a:ext cx="1618257" cy="1645920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id="{A6723E91-FD18-AC25-DB72-2F2DC9DF43A7}"/>
                </a:ext>
              </a:extLst>
            </p:cNvPr>
            <p:cNvSpPr/>
            <p:nvPr/>
          </p:nvSpPr>
          <p:spPr>
            <a:xfrm>
              <a:off x="2386710" y="5685092"/>
              <a:ext cx="978568" cy="1466887"/>
            </a:xfrm>
            <a:prstGeom prst="triangl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4D96946-21B8-3263-F668-6BFC83279AFC}"/>
              </a:ext>
            </a:extLst>
          </p:cNvPr>
          <p:cNvSpPr txBox="1"/>
          <p:nvPr/>
        </p:nvSpPr>
        <p:spPr>
          <a:xfrm>
            <a:off x="2618125" y="271962"/>
            <a:ext cx="6955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ndale Mono" panose="020B0509000000000004" pitchFamily="49" charset="0"/>
              </a:rPr>
              <a:t>Toolpath Path problems</a:t>
            </a:r>
          </a:p>
        </p:txBody>
      </p:sp>
    </p:spTree>
    <p:extLst>
      <p:ext uri="{BB962C8B-B14F-4D97-AF65-F5344CB8AC3E}">
        <p14:creationId xmlns:p14="http://schemas.microsoft.com/office/powerpoint/2010/main" val="397667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tar on a white surface&#10;&#10;Description automatically generated">
            <a:extLst>
              <a:ext uri="{FF2B5EF4-FFF2-40B4-BE49-F238E27FC236}">
                <a16:creationId xmlns:a16="http://schemas.microsoft.com/office/drawing/2014/main" id="{5472F8EF-DF62-7091-6F05-41B7EC63E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639" b="70503" l="34697" r="60243">
                        <a14:foregroundMark x1="34697" y1="52116" x2="34697" y2="53538"/>
                        <a14:foregroundMark x1="59400" y1="54960" x2="59053" y2="54497"/>
                        <a14:foregroundMark x1="60045" y1="54729" x2="60119" y2="54497"/>
                        <a14:foregroundMark x1="60045" y1="54497" x2="60045" y2="54497"/>
                      </a14:backgroundRemoval>
                    </a14:imgEffect>
                  </a14:imgLayer>
                </a14:imgProps>
              </a:ext>
            </a:extLst>
          </a:blip>
          <a:srcRect l="32000" t="27937" r="36615" b="24746"/>
          <a:stretch/>
        </p:blipFill>
        <p:spPr>
          <a:xfrm rot="5400000">
            <a:off x="8120876" y="1405536"/>
            <a:ext cx="4122281" cy="4661153"/>
          </a:xfrm>
          <a:prstGeom prst="rect">
            <a:avLst/>
          </a:prstGeom>
        </p:spPr>
      </p:pic>
      <p:pic>
        <p:nvPicPr>
          <p:cNvPr id="4" name="Picture 3" descr="A pair of napkins with red stars on them&#10;&#10;Description automatically generated">
            <a:extLst>
              <a:ext uri="{FF2B5EF4-FFF2-40B4-BE49-F238E27FC236}">
                <a16:creationId xmlns:a16="http://schemas.microsoft.com/office/drawing/2014/main" id="{3D54C273-BF59-D19F-6A50-70C2C908B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930" y="2319172"/>
            <a:ext cx="3778510" cy="2833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B47FFD-D300-8E23-CC23-F5EC76331E97}"/>
              </a:ext>
            </a:extLst>
          </p:cNvPr>
          <p:cNvSpPr txBox="1"/>
          <p:nvPr/>
        </p:nvSpPr>
        <p:spPr>
          <a:xfrm>
            <a:off x="4474252" y="209616"/>
            <a:ext cx="357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ndale Mono" panose="020B0509000000000004" pitchFamily="49" charset="0"/>
              </a:rPr>
              <a:t>Solid Color</a:t>
            </a:r>
          </a:p>
        </p:txBody>
      </p:sp>
      <p:pic>
        <p:nvPicPr>
          <p:cNvPr id="10" name="Picture 9" descr="A red star on a pink background&#10;&#10;Description automatically generated">
            <a:extLst>
              <a:ext uri="{FF2B5EF4-FFF2-40B4-BE49-F238E27FC236}">
                <a16:creationId xmlns:a16="http://schemas.microsoft.com/office/drawing/2014/main" id="{BC80080D-C1C6-7870-D1DE-513B914144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808"/>
          <a:stretch/>
        </p:blipFill>
        <p:spPr>
          <a:xfrm>
            <a:off x="285667" y="2182179"/>
            <a:ext cx="3394572" cy="31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61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B3031"/>
      </a:dk1>
      <a:lt1>
        <a:srgbClr val="FFFFFF"/>
      </a:lt1>
      <a:dk2>
        <a:srgbClr val="44546A"/>
      </a:dk2>
      <a:lt2>
        <a:srgbClr val="E7E6E6"/>
      </a:lt2>
      <a:accent1>
        <a:srgbClr val="4C0000"/>
      </a:accent1>
      <a:accent2>
        <a:srgbClr val="9B0000"/>
      </a:accent2>
      <a:accent3>
        <a:srgbClr val="691A35"/>
      </a:accent3>
      <a:accent4>
        <a:srgbClr val="8A234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165</Words>
  <Application>Microsoft Macintosh PowerPoint</Application>
  <PresentationFormat>Widescreen</PresentationFormat>
  <Paragraphs>50</Paragraphs>
  <Slides>14</Slides>
  <Notes>0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Andale Mono</vt:lpstr>
      <vt:lpstr>Arial</vt:lpstr>
      <vt:lpstr>Calibri</vt:lpstr>
      <vt:lpstr>Calibri Light</vt:lpstr>
      <vt:lpstr>Office Theme</vt:lpstr>
      <vt:lpstr>Beat•le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Beat•le</dc:title>
  <dc:creator>Erin McClure</dc:creator>
  <cp:lastModifiedBy>Erin McClure</cp:lastModifiedBy>
  <cp:revision>4</cp:revision>
  <dcterms:created xsi:type="dcterms:W3CDTF">2023-12-06T17:43:06Z</dcterms:created>
  <dcterms:modified xsi:type="dcterms:W3CDTF">2023-12-07T15:26:48Z</dcterms:modified>
</cp:coreProperties>
</file>